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54" r:id="rId3"/>
    <p:sldId id="367" r:id="rId4"/>
    <p:sldId id="368" r:id="rId5"/>
    <p:sldId id="369" r:id="rId6"/>
    <p:sldId id="371" r:id="rId7"/>
    <p:sldId id="370" r:id="rId8"/>
  </p:sldIdLst>
  <p:sldSz cx="12192000" cy="6858000"/>
  <p:notesSz cx="6797675" cy="9926638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E5F7FF"/>
    <a:srgbClr val="A7E4FF"/>
    <a:srgbClr val="B7E9FF"/>
    <a:srgbClr val="89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42;&#1045;&#1063;&#1050;&#1040;\1%20&#1042;&#1053;&#1054;&#1050;&#1054;\&#1042;&#1053;&#1054;&#1050;&#1054;%20&#1050;&#1043;&#1059;\&#1042;&#1053;&#1054;&#1050;&#1054;%202023-2024\&#1054;&#1058;&#1063;&#1045;&#1058;&#1067;\&#1054;&#1058;&#1063;&#1045;&#1058;%20&#1055;&#1054;%20&#1059;&#1044;&#1054;&#1042;&#1051;.&#1044;&#1054;&#1055;&#1067;\&#1056;&#1040;&#1057;&#1063;&#1045;&#10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ПК!$B$4:$B$6</c:f>
              <c:strCache>
                <c:ptCount val="3"/>
                <c:pt idx="0">
                  <c:v>соответствует </c:v>
                </c:pt>
                <c:pt idx="1">
                  <c:v>частично соответствует</c:v>
                </c:pt>
                <c:pt idx="2">
                  <c:v>не соответствует</c:v>
                </c:pt>
              </c:strCache>
            </c:strRef>
          </c:cat>
          <c:val>
            <c:numRef>
              <c:f>ПК!$C$4:$C$6</c:f>
              <c:numCache>
                <c:formatCode>General</c:formatCode>
                <c:ptCount val="3"/>
                <c:pt idx="0">
                  <c:v>95.8</c:v>
                </c:pt>
                <c:pt idx="1">
                  <c:v>4.2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ПП!$N$5:$N$6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ПП!$O$5:$O$6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ПП!$B$5:$B$7</c:f>
              <c:strCache>
                <c:ptCount val="3"/>
                <c:pt idx="0">
                  <c:v>соответствует </c:v>
                </c:pt>
                <c:pt idx="1">
                  <c:v>частично соответствует</c:v>
                </c:pt>
                <c:pt idx="2">
                  <c:v>не соответствует</c:v>
                </c:pt>
              </c:strCache>
            </c:strRef>
          </c:cat>
          <c:val>
            <c:numRef>
              <c:f>ПП!$C$5:$C$7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ПК!$E$4:$E$5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ПК!$F$4:$F$5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ПП!$E$5:$E$6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ПП!$F$5:$F$6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ПК!$H$4:$H$6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ПК!$I$4:$I$6</c:f>
              <c:numCache>
                <c:formatCode>General</c:formatCode>
                <c:ptCount val="3"/>
                <c:pt idx="0">
                  <c:v>94.4</c:v>
                </c:pt>
                <c:pt idx="1">
                  <c:v>5.6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ПП!$H$5:$H$7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ПП!$I$5:$I$7</c:f>
              <c:numCache>
                <c:formatCode>General</c:formatCode>
                <c:ptCount val="3"/>
                <c:pt idx="0">
                  <c:v>94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ПК!$K$4:$K$5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ПК!$L$4:$L$5</c:f>
              <c:numCache>
                <c:formatCode>General</c:formatCode>
                <c:ptCount val="2"/>
                <c:pt idx="0">
                  <c:v>97.2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ПП!$K$5:$K$6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ПП!$L$5:$L$6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ПК!$N$4:$N$5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ПК!$O$4:$O$5</c:f>
              <c:numCache>
                <c:formatCode>General</c:formatCode>
                <c:ptCount val="2"/>
                <c:pt idx="0">
                  <c:v>98.6</c:v>
                </c:pt>
                <c:pt idx="1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C31AB-9A8B-3252-BE9D-0533021E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59F5DD7-CB74-186D-8D95-20C58D5C2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CC78D3-C94C-6A6A-746C-9F096F4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655620-24D5-23D4-845B-698F00C0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BD9EC8-20E2-001F-C244-20182AD0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412A8-A17F-7C69-15A4-99FC9E47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8BBAA8-CCB8-FAF4-8664-9D0BBB711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33039B-5309-09CF-6E72-43041107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2DE6F6-0B20-5ACA-924F-C84FE0E3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8930BA-63CC-5578-51FD-AF45668F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1D63D0B-9051-0792-71D0-CE4913A8C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E00533-E49A-38FE-8105-A6568A3D6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E787DA-DCC6-1E9A-64B3-621A939E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588157-05E5-D178-FEC0-31B43C44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836258-B759-E27C-28A3-893FBC03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A0061E-6679-CAEC-C9FC-537CBB6B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0B4591-2469-C38F-C2CA-8C868DCA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1C9802-1B13-CACC-EED3-694D2F2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1344AD-B97A-61B5-AD9C-CC10C197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A23383-B2D0-FFD4-4AA7-594944E3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D3B98B-98CA-7669-B01B-0B980A96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9BEC78-5F07-4B84-DBC5-E006464D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1C02CD-FB9C-3EB9-CA5D-C04C5416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82C66F-526D-AB49-9AF6-E1ECC2D7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130C0C-500F-62D0-F4E1-08C80331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4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D94173-8089-5314-9AB2-436DD8B7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1D9D49-49A7-19F5-BBB2-E77E6FE8E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36D7E09-369B-C128-8D91-9F533655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0D31C5-0FC5-944B-0EE7-DB52508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003628-055B-D3CA-A7B6-52DDDFED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D049F5-B9E9-D99F-CD5E-0B7A81CD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8B7D6E-DDF3-65B3-18CA-171FFBA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D037B8-700B-204F-6621-AFCE64C5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5D78BB-AB93-16C0-809D-DD3DC2868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1ABA209-87B3-EEB0-DE6A-AF167487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5711926-07AA-727F-DD9E-C687641E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B19880F-BA27-B750-2A08-8DC3341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7546AEA-82DA-6CFD-96A6-D52304E0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C55E7ED-ED59-5276-1BEB-A99BC236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74FEA-ED8F-46BD-433A-1FE867F8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7B7EAC-0DE0-C131-425A-E8385C8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D4181A2-B30B-25C0-856C-73AA53F2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59C4C76-BBC4-E6EB-879B-81F98A61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AD60AC-AB2C-E1C0-98C8-AE758292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FAC65E4-E553-DF91-F039-96F42E29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E3DEE2-0CD1-041E-DDA8-D3E8F2C6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DB6842-D38E-28BD-35E3-4E1EA6A2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5A4BB4-2A4C-A8C2-EE5B-C9560116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AFBE45A-DE5C-4023-EEC0-B30F7E0D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C8F5A7-0D98-4E44-622B-B1F6C6B3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F5B994-40A1-B07E-F571-49310677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4A3EC7-DEE7-A7AB-1572-CA80BA6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520BAA-322B-6D6F-3BE6-39DA0B9E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E6184E-4393-7700-BDE5-DD1E07118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9994F8-5AD7-FFC1-9179-AD25F6AAC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9C061D-D61B-8323-F42B-4DA344FE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5FE5CA-52A5-2120-8D2E-A65D21A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AAD7FA-3B93-E2CF-1305-72CE2C3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5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8C5E4-27C3-D6B5-D668-AE253981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C3B5A6-A54E-F850-6C99-AE1EB181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B0695A-1D31-5D2A-1A2A-2180DCBE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2E2-ADB1-4EF6-9F6E-95E56AFD06DE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110AFB-819B-99FE-AEE4-2A8AA839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D2335F-A8BF-7B35-BB61-BD2D54A62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9C31-14F4-40B2-B1B5-4558938A5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0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0E7D57-7766-40AD-7DB4-DDFFC9F2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79" cy="6858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5583E37-3A46-F172-8105-311A81D18A5C}"/>
              </a:ext>
            </a:extLst>
          </p:cNvPr>
          <p:cNvCxnSpPr>
            <a:cxnSpLocks/>
          </p:cNvCxnSpPr>
          <p:nvPr/>
        </p:nvCxnSpPr>
        <p:spPr>
          <a:xfrm>
            <a:off x="673768" y="3214376"/>
            <a:ext cx="6415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14C1F77-C10B-5506-25B9-BBFF68C39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4" y="195630"/>
            <a:ext cx="3766897" cy="149172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23FCC3C-3B6F-B4AF-71C4-4AAAFE7F52C3}"/>
              </a:ext>
            </a:extLst>
          </p:cNvPr>
          <p:cNvCxnSpPr>
            <a:cxnSpLocks/>
          </p:cNvCxnSpPr>
          <p:nvPr/>
        </p:nvCxnSpPr>
        <p:spPr>
          <a:xfrm>
            <a:off x="673768" y="3873121"/>
            <a:ext cx="642512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902" y="3329851"/>
            <a:ext cx="472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ДЕКАБРЬ 2023 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</a:rPr>
              <a:t>г.</a:t>
            </a:r>
            <a:endParaRPr lang="ru-RU" b="1" dirty="0">
              <a:solidFill>
                <a:schemeClr val="bg1"/>
              </a:solidFill>
              <a:latin typeface="Museo Cyrl 1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24C93A-F486-8FA6-5427-9D67728F9CB4}"/>
              </a:ext>
            </a:extLst>
          </p:cNvPr>
          <p:cNvSpPr txBox="1"/>
          <p:nvPr/>
        </p:nvSpPr>
        <p:spPr>
          <a:xfrm>
            <a:off x="312400" y="4158961"/>
            <a:ext cx="545992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ОТЧЕТ 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ПО ОПРЕДЕЛЕНИЮ УРОВНЯ УДОВЛЕТВОРЕННОСТИ КАЧЕСТВОМ ПРЕДОСТАВЛЕНИЯ ОБРАЗОВАТЕЛЬНЫХ УСЛУГ УЧАСТНИКОВ ОБРАЗОВАТЕЛЬНОЙ СРЕДЫ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АНКЕТИРОВАНИЕ </a:t>
            </a:r>
            <a:r>
              <a:rPr lang="ru-RU" dirty="0" smtClean="0">
                <a:solidFill>
                  <a:schemeClr val="bg1"/>
                </a:solidFill>
                <a:latin typeface="Museo Cyrl 100" pitchFamily="50" charset="-52"/>
              </a:rPr>
              <a:t>ОБУЧАЮЩИХСЯ ПО ПРОГРАММАМ ДОПОЛНИТЕЛЬНОГО ПРОФЕССИОНАЛЬНОГО ОБРАЗОВАНИЯ</a:t>
            </a:r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)</a:t>
            </a:r>
            <a:endParaRPr lang="ru-RU" b="1" dirty="0" smtClean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24671"/>
            <a:ext cx="8138751" cy="107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9C40238D-1F18-8331-E127-4394425B124B}"/>
              </a:ext>
            </a:extLst>
          </p:cNvPr>
          <p:cNvCxnSpPr>
            <a:cxnSpLocks/>
          </p:cNvCxnSpPr>
          <p:nvPr/>
        </p:nvCxnSpPr>
        <p:spPr>
          <a:xfrm>
            <a:off x="0" y="589019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29502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33070"/>
            <a:ext cx="2213361" cy="10782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493898"/>
            <a:ext cx="391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ОБЩАЯ ИНФОРМАЦИЯ </a:t>
            </a:r>
            <a:endParaRPr lang="ru-RU" b="1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25781" y="1686853"/>
            <a:ext cx="10515600" cy="2409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В соответствии с планом работы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 по организации и проведению внутренней независимой оценки качества образования в КГУ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на 2023-2024 учебный год,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 в ноябре 2023г. управлением образовательной деятельности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совместно с центром развития образования проведен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опрос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обучающихся  по программам дополнительного профессионального образования.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571" y="4034439"/>
            <a:ext cx="115388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Опрос  проводился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в форме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анкетирования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 с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применением дистанционных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технологий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Microsoft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Forms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</a:rPr>
              <a:t>За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</a:rPr>
              <a:t>2023 год реализовано 42 программы повышения квалификации и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</a:rPr>
              <a:t> 6 программ профессиональной переподготовки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3716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49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548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20713"/>
            <a:ext cx="4559643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852" y="405907"/>
            <a:ext cx="5251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СООТВЕТСТВУЕТ ЛИ СОДЕРЖАНИЕ ПРОГРАММЫ ЗАЯВЛЕННОЙ ТЕМАТИКЕ?</a:t>
            </a:r>
            <a:endParaRPr lang="ru-RU" sz="2000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237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ПОВЫШЕНИЯ КВАЛИФИКАЦИИ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92220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ПРОФЕССИОНАЛЬНОЙ ПЕРЕПОДГОТОВКИ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035674"/>
              </p:ext>
            </p:extLst>
          </p:nvPr>
        </p:nvGraphicFramePr>
        <p:xfrm>
          <a:off x="221650" y="2666742"/>
          <a:ext cx="5400674" cy="314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64644"/>
              </p:ext>
            </p:extLst>
          </p:nvPr>
        </p:nvGraphicFramePr>
        <p:xfrm>
          <a:off x="6240162" y="2592602"/>
          <a:ext cx="5226908" cy="319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01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49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548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20713"/>
            <a:ext cx="4559643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852" y="405907"/>
            <a:ext cx="5251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ВЫ УДОВЛЕТВОРЕНЫ В ЦЕЛОМ КАЧЕСТВОМ ОБУЧЕНИЯ НА КУРСАХ?</a:t>
            </a:r>
            <a:endParaRPr lang="ru-RU" sz="2000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3635" y="150891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ПОВЫШЕНИЯ КВАЛИФИКАЦИИ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4602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ПРОФЕССИОНАЛЬНОЙ ПЕРЕПОДГОТОВКИ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25601"/>
              </p:ext>
            </p:extLst>
          </p:nvPr>
        </p:nvGraphicFramePr>
        <p:xfrm>
          <a:off x="257786" y="2633404"/>
          <a:ext cx="5327467" cy="328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596546"/>
              </p:ext>
            </p:extLst>
          </p:nvPr>
        </p:nvGraphicFramePr>
        <p:xfrm>
          <a:off x="6425515" y="2544476"/>
          <a:ext cx="4971624" cy="343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2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49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548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20713"/>
            <a:ext cx="4559643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852" y="220713"/>
            <a:ext cx="5449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КАК ВЫ ОЦЕНИВАЕТЕ УРОВЕНЬ ИЗЛОЖЕНИЯ МАТЕРИАЛА (ЯСНОСТЬ, ПОСЛЕДОВАТЕЛЬНОСТЬ, ДОСТУПНОСТЬ)?</a:t>
            </a:r>
            <a:endParaRPr lang="ru-RU" sz="2000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6500" y="1533632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ПОВЫШЕНИЯ КВАЛИФИКАЦИИ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4602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ПРОФЕССИОНАЛЬНОЙ ПЕРЕПОДГОТОВКИ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98255"/>
              </p:ext>
            </p:extLst>
          </p:nvPr>
        </p:nvGraphicFramePr>
        <p:xfrm>
          <a:off x="222518" y="2743200"/>
          <a:ext cx="5202097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776140"/>
              </p:ext>
            </p:extLst>
          </p:nvPr>
        </p:nvGraphicFramePr>
        <p:xfrm>
          <a:off x="5955957" y="2706130"/>
          <a:ext cx="5906782" cy="316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618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7" y="249385"/>
            <a:ext cx="10926700" cy="1049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548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20713"/>
            <a:ext cx="4559643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66354"/>
            <a:ext cx="5745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БУДУТ ЛИ ПОЛУЧЕННЫЕ НА КУРСАХ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ЗНАНИЯ ПОЛЕЗНЫ ДЛЯ ВАС В ПРАКТИЧЕСКОЙ ДЕЯТЕЛЬНОСТИ?</a:t>
            </a:r>
            <a:endParaRPr lang="ru-RU" sz="2000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237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ПОВЫШЕНИЯ КВАЛИФИКАЦИИ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08742" y="1497578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ПРОФЕССИОНАЛЬНОЙ ПЕРЕПОДГОТОВКИ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67362"/>
              </p:ext>
            </p:extLst>
          </p:nvPr>
        </p:nvGraphicFramePr>
        <p:xfrm>
          <a:off x="426305" y="2662881"/>
          <a:ext cx="5134235" cy="34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156852"/>
              </p:ext>
            </p:extLst>
          </p:nvPr>
        </p:nvGraphicFramePr>
        <p:xfrm>
          <a:off x="6096000" y="2557850"/>
          <a:ext cx="5519351" cy="350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121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A198174-E485-8339-227D-9AF7032BD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8" y="244410"/>
            <a:ext cx="8581692" cy="10496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B90C39-0050-3F27-0C54-4CCD9D3010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r="15547"/>
          <a:stretch/>
        </p:blipFill>
        <p:spPr>
          <a:xfrm>
            <a:off x="9329989" y="249572"/>
            <a:ext cx="2787948" cy="107827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1364939B-D6C8-E23C-AB9C-AC5450B24B25}"/>
              </a:ext>
            </a:extLst>
          </p:cNvPr>
          <p:cNvCxnSpPr>
            <a:cxnSpLocks/>
          </p:cNvCxnSpPr>
          <p:nvPr/>
        </p:nvCxnSpPr>
        <p:spPr>
          <a:xfrm>
            <a:off x="0" y="1315489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61F0347-37B4-00A4-40C3-597A434C62C8}"/>
              </a:ext>
            </a:extLst>
          </p:cNvPr>
          <p:cNvCxnSpPr>
            <a:cxnSpLocks/>
          </p:cNvCxnSpPr>
          <p:nvPr/>
        </p:nvCxnSpPr>
        <p:spPr>
          <a:xfrm>
            <a:off x="0" y="235818"/>
            <a:ext cx="12192000" cy="0"/>
          </a:xfrm>
          <a:prstGeom prst="line">
            <a:avLst/>
          </a:prstGeom>
          <a:ln w="3810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5166C1-C2B6-4E7A-9225-D55524058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4" y="6067745"/>
            <a:ext cx="1524214" cy="626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25BF606-2364-5811-67B3-E5C85349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5"/>
          <a:stretch/>
        </p:blipFill>
        <p:spPr>
          <a:xfrm>
            <a:off x="0" y="220713"/>
            <a:ext cx="5041557" cy="10782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69576"/>
            <a:ext cx="7191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РЕКОМЕНДУЕТЕ ЛИ ВЫ КОЛЛЕГАМ, РОДСТВЕННИКАМ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Museo Cyrl 100" pitchFamily="50" charset="-52"/>
                <a:cs typeface="Times New Roman" panose="02020603050405020304" pitchFamily="18" charset="0"/>
              </a:rPr>
              <a:t>И ЗНАКОМЫМ ОБУЧЕНИЕ В ФГБОУ ВО «КГУ» ПО ДОПОЛНИТЕЛЬНЫМ ПРОФЕССИОНАЛЬНЫМ ПРОГРАММАМ?</a:t>
            </a:r>
            <a:endParaRPr lang="ru-RU" sz="2000" dirty="0">
              <a:solidFill>
                <a:schemeClr val="bg1"/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5289" y="1641296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ПОВЫШЕНИЯ КВАЛИФИКАЦИИ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4602" y="1615566"/>
            <a:ext cx="3731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useo Cyrl 100" pitchFamily="50" charset="-52"/>
                <a:cs typeface="Times New Roman" panose="02020603050405020304" pitchFamily="18" charset="0"/>
              </a:rPr>
              <a:t>ПО ПРОГРАММАМ ПРОФЕССИОНАЛЬНОЙ ПЕРЕПОДГОТОВКИ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useo Cyrl 100" pitchFamily="50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942629"/>
              </p:ext>
            </p:extLst>
          </p:nvPr>
        </p:nvGraphicFramePr>
        <p:xfrm>
          <a:off x="200539" y="2836325"/>
          <a:ext cx="5075796" cy="323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61837"/>
              </p:ext>
            </p:extLst>
          </p:nvPr>
        </p:nvGraphicFramePr>
        <p:xfrm>
          <a:off x="6581257" y="2724213"/>
          <a:ext cx="5158431" cy="334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44815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162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Museo Cyrl 100</vt:lpstr>
      <vt:lpstr>Calibri Light</vt:lpstr>
      <vt:lpstr>Times New Roman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Третьяков</dc:creator>
  <cp:lastModifiedBy>student</cp:lastModifiedBy>
  <cp:revision>133</cp:revision>
  <cp:lastPrinted>2022-12-26T05:54:32Z</cp:lastPrinted>
  <dcterms:created xsi:type="dcterms:W3CDTF">2022-12-01T04:25:57Z</dcterms:created>
  <dcterms:modified xsi:type="dcterms:W3CDTF">2024-02-26T04:17:03Z</dcterms:modified>
</cp:coreProperties>
</file>